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70" r:id="rId6"/>
    <p:sldId id="265" r:id="rId7"/>
    <p:sldId id="272" r:id="rId8"/>
    <p:sldId id="271" r:id="rId9"/>
    <p:sldId id="266" r:id="rId10"/>
    <p:sldId id="268" r:id="rId11"/>
    <p:sldId id="269" r:id="rId12"/>
    <p:sldId id="267" r:id="rId13"/>
  </p:sldIdLst>
  <p:sldSz cx="11522075" cy="68405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66" y="-78"/>
      </p:cViewPr>
      <p:guideLst>
        <p:guide orient="horz" pos="2155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6" y="2125002"/>
            <a:ext cx="9793764" cy="14662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312" y="3876305"/>
            <a:ext cx="8065453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5" y="273940"/>
            <a:ext cx="2592467" cy="58366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73940"/>
            <a:ext cx="7585366" cy="58366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395680"/>
            <a:ext cx="9793764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899312"/>
            <a:ext cx="9793764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596127"/>
            <a:ext cx="508891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596127"/>
            <a:ext cx="508891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5" y="1531204"/>
            <a:ext cx="5090917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5" y="2169337"/>
            <a:ext cx="5090917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6" y="1531204"/>
            <a:ext cx="5092917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6" y="2169337"/>
            <a:ext cx="5092917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6" y="272355"/>
            <a:ext cx="3790683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1" y="272356"/>
            <a:ext cx="6441160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6" y="1431447"/>
            <a:ext cx="3790683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8" y="4788377"/>
            <a:ext cx="6913245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8" y="611215"/>
            <a:ext cx="6913245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8" y="5353671"/>
            <a:ext cx="6913245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104" y="273939"/>
            <a:ext cx="10369868" cy="1140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596127"/>
            <a:ext cx="10369868" cy="451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104" y="6340167"/>
            <a:ext cx="2688484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F42C6-003D-450A-B79D-1A8DBA6B2AED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6710" y="6340167"/>
            <a:ext cx="3648657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7487" y="6340167"/>
            <a:ext cx="2688484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26B06-6845-4239-8820-C73666044B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mranahmad131@upesh.edu.p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Prison Reforms in the UK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Imran</a:t>
            </a:r>
            <a:r>
              <a:rPr lang="en-US" dirty="0" smtClean="0">
                <a:solidFill>
                  <a:schemeClr val="tx1"/>
                </a:solidFill>
              </a:rPr>
              <a:t> Ahmad </a:t>
            </a:r>
            <a:r>
              <a:rPr lang="en-US" dirty="0" err="1" smtClean="0">
                <a:solidFill>
                  <a:schemeClr val="tx1"/>
                </a:solidFill>
              </a:rPr>
              <a:t>Sajid</a:t>
            </a:r>
            <a:r>
              <a:rPr lang="en-US" dirty="0" smtClean="0">
                <a:solidFill>
                  <a:schemeClr val="tx1"/>
                </a:solidFill>
              </a:rPr>
              <a:t>, PhD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4157" y="6320134"/>
            <a:ext cx="9889781" cy="368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/>
              <a:t>Source: Walter Friedlander. (1968). Introduction to Social Welfare. Pp.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6391157" y="5700464"/>
            <a:ext cx="3055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imranahmad131@uop.edu.pk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Youth Offenders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 separation b/w adults and youth offenders</a:t>
            </a:r>
          </a:p>
          <a:p>
            <a:r>
              <a:rPr lang="en-US" dirty="0" smtClean="0"/>
              <a:t>Prisons as “Schools of Vice”</a:t>
            </a:r>
          </a:p>
          <a:p>
            <a:r>
              <a:rPr lang="en-US" dirty="0" smtClean="0"/>
              <a:t>1847—Juvenile Offenders Act </a:t>
            </a:r>
          </a:p>
          <a:p>
            <a:pPr lvl="1"/>
            <a:r>
              <a:rPr lang="en-US" dirty="0" smtClean="0"/>
              <a:t>Limited the criminal persecution of children &gt;14 and adolescents &gt;16 to specific cases of crime</a:t>
            </a:r>
          </a:p>
          <a:p>
            <a:r>
              <a:rPr lang="en-US" dirty="0" smtClean="0"/>
              <a:t>1877—National Prison Commission</a:t>
            </a:r>
          </a:p>
          <a:p>
            <a:pPr lvl="1"/>
            <a:r>
              <a:rPr lang="en-US" dirty="0" smtClean="0"/>
              <a:t>Prisons were transferred from the control of local administration to National Prison Commission </a:t>
            </a:r>
          </a:p>
          <a:p>
            <a:r>
              <a:rPr lang="en-US" dirty="0" smtClean="0"/>
              <a:t>1894—Parliamentary committee request</a:t>
            </a:r>
          </a:p>
          <a:p>
            <a:pPr lvl="1"/>
            <a:r>
              <a:rPr lang="en-US" dirty="0" smtClean="0"/>
              <a:t>Separation of young offenders from older convicts, and special treatment with vocational training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1897—Sir Evelyn </a:t>
            </a:r>
            <a:r>
              <a:rPr lang="en-US" b="1" dirty="0" err="1" smtClean="0"/>
              <a:t>Ruggles-Brise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Visited the US and studied Youth Reformatory at Elmira, New York. </a:t>
            </a:r>
          </a:p>
          <a:p>
            <a:r>
              <a:rPr lang="en-US" dirty="0" smtClean="0"/>
              <a:t>1897—Borstal System </a:t>
            </a:r>
          </a:p>
          <a:p>
            <a:pPr lvl="1"/>
            <a:r>
              <a:rPr lang="en-US" dirty="0" smtClean="0"/>
              <a:t>Special Correction of young offenders (Children &gt;16) were to be kept separate in </a:t>
            </a:r>
            <a:r>
              <a:rPr lang="en-US" dirty="0" err="1" smtClean="0"/>
              <a:t>Borstal</a:t>
            </a:r>
            <a:r>
              <a:rPr lang="en-US" dirty="0" smtClean="0"/>
              <a:t> Institutions</a:t>
            </a:r>
          </a:p>
          <a:p>
            <a:r>
              <a:rPr lang="en-US" dirty="0" smtClean="0"/>
              <a:t>1912—Special Courts for Children &gt;14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General /Condition of Prison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worst prisons in the world were in England</a:t>
            </a:r>
          </a:p>
          <a:p>
            <a:r>
              <a:rPr lang="en-US" dirty="0" smtClean="0"/>
              <a:t>Two Types of Prison </a:t>
            </a:r>
          </a:p>
          <a:p>
            <a:pPr lvl="1"/>
            <a:r>
              <a:rPr lang="en-US" dirty="0" smtClean="0"/>
              <a:t>Dungeons </a:t>
            </a:r>
          </a:p>
          <a:p>
            <a:pPr lvl="1"/>
            <a:r>
              <a:rPr lang="en-US" dirty="0" smtClean="0"/>
              <a:t>Floating Hulks on River Thames </a:t>
            </a:r>
          </a:p>
          <a:p>
            <a:r>
              <a:rPr lang="en-US" dirty="0" smtClean="0"/>
              <a:t>Jailers </a:t>
            </a:r>
            <a:r>
              <a:rPr lang="en-US" dirty="0" smtClean="0">
                <a:sym typeface="Wingdings" pitchFamily="2" charset="2"/>
              </a:rPr>
              <a:t> Very Cruel</a:t>
            </a:r>
          </a:p>
          <a:p>
            <a:r>
              <a:rPr lang="en-US" dirty="0" smtClean="0">
                <a:sym typeface="Wingdings" pitchFamily="2" charset="2"/>
              </a:rPr>
              <a:t>Alcohol  sold freely in prisons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1681– John </a:t>
            </a:r>
            <a:r>
              <a:rPr lang="en-US" b="1" dirty="0" err="1" smtClean="0"/>
              <a:t>Firmin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People in Jail</a:t>
            </a:r>
          </a:p>
          <a:p>
            <a:pPr lvl="1"/>
            <a:r>
              <a:rPr lang="en-US" dirty="0" smtClean="0"/>
              <a:t>Criminals</a:t>
            </a:r>
          </a:p>
          <a:p>
            <a:pPr lvl="1"/>
            <a:r>
              <a:rPr lang="en-US" dirty="0" smtClean="0"/>
              <a:t>Debtors </a:t>
            </a:r>
          </a:p>
          <a:p>
            <a:r>
              <a:rPr lang="en-US" dirty="0" smtClean="0"/>
              <a:t>Movement</a:t>
            </a:r>
            <a:r>
              <a:rPr lang="en-US" dirty="0" smtClean="0">
                <a:sym typeface="Wingdings" pitchFamily="2" charset="2"/>
              </a:rPr>
              <a:t> Lets pay the debt of debtors and release them from prison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1700– Society for Promoting Christian Knowledge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Jailers found guilty of mistreatment should be dismissed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1728—General </a:t>
            </a:r>
            <a:r>
              <a:rPr lang="en-US" b="1" dirty="0" err="1" smtClean="0"/>
              <a:t>Oglethrope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Castell</a:t>
            </a:r>
            <a:r>
              <a:rPr lang="en-US" dirty="0" smtClean="0"/>
              <a:t>—Friend of </a:t>
            </a:r>
            <a:r>
              <a:rPr lang="en-US" dirty="0" err="1" smtClean="0"/>
              <a:t>Oglethrope</a:t>
            </a:r>
            <a:endParaRPr lang="en-US" dirty="0" smtClean="0"/>
          </a:p>
          <a:p>
            <a:r>
              <a:rPr lang="en-US" dirty="0" smtClean="0"/>
              <a:t>Imprisoned for debt in London Fleet Prison—a place where small pox was very common</a:t>
            </a:r>
          </a:p>
          <a:p>
            <a:pPr lvl="1"/>
            <a:r>
              <a:rPr lang="en-US" dirty="0" smtClean="0"/>
              <a:t>Spent all his money, died in “Sponging House” 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60443" y="4491839"/>
            <a:ext cx="9144064" cy="16435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smtClean="0"/>
              <a:t>The House of Common appointed a commission to inquire about the jail conditions. </a:t>
            </a:r>
            <a:endParaRPr lang="en-US" altLang="en-US" sz="2800" dirty="0" smtClean="0"/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This </a:t>
            </a:r>
            <a:r>
              <a:rPr lang="en-US" altLang="en-US" sz="2800" dirty="0" smtClean="0"/>
              <a:t>led to some improvement particularly the </a:t>
            </a:r>
            <a:r>
              <a:rPr lang="en-US" altLang="en-US" sz="2800" u="sng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prohibition of sale of liquor inside prisons</a:t>
            </a:r>
            <a:r>
              <a:rPr lang="en-US" altLang="en-US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1755– John Howard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104" y="1277129"/>
            <a:ext cx="10369868" cy="53578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Very Rich person at the age of 16</a:t>
            </a:r>
          </a:p>
          <a:p>
            <a:r>
              <a:rPr lang="en-US" dirty="0" smtClean="0"/>
              <a:t>1755—Earthquack in Italy </a:t>
            </a:r>
          </a:p>
          <a:p>
            <a:pPr lvl="1"/>
            <a:r>
              <a:rPr lang="en-US" dirty="0" smtClean="0"/>
              <a:t>Went there for rehabilitation but…</a:t>
            </a:r>
          </a:p>
          <a:p>
            <a:pPr lvl="1"/>
            <a:r>
              <a:rPr lang="en-US" dirty="0" smtClean="0"/>
              <a:t>The ship hijacked by pirates–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He found that every where the conditions of the prisons was the same _ </a:t>
            </a:r>
            <a:r>
              <a:rPr lang="en-US" altLang="en-US" u="sng" dirty="0" smtClean="0"/>
              <a:t>unhealthy</a:t>
            </a:r>
            <a:r>
              <a:rPr lang="en-US" altLang="en-US" dirty="0" smtClean="0"/>
              <a:t>, </a:t>
            </a:r>
            <a:r>
              <a:rPr lang="en-US" altLang="en-US" u="sng" dirty="0" smtClean="0"/>
              <a:t>dark</a:t>
            </a:r>
            <a:r>
              <a:rPr lang="en-US" altLang="en-US" dirty="0" smtClean="0"/>
              <a:t>, </a:t>
            </a:r>
            <a:r>
              <a:rPr lang="en-US" altLang="en-US" u="sng" dirty="0" smtClean="0"/>
              <a:t>cold quarters</a:t>
            </a:r>
            <a:r>
              <a:rPr lang="en-US" altLang="en-US" dirty="0" smtClean="0"/>
              <a:t>, </a:t>
            </a:r>
            <a:r>
              <a:rPr lang="en-US" altLang="en-US" u="sng" dirty="0" smtClean="0"/>
              <a:t>without air </a:t>
            </a:r>
            <a:r>
              <a:rPr lang="en-US" altLang="en-US" dirty="0" smtClean="0"/>
              <a:t>and  </a:t>
            </a:r>
            <a:r>
              <a:rPr lang="en-US" altLang="en-US" u="sng" dirty="0" smtClean="0"/>
              <a:t>light</a:t>
            </a:r>
            <a:r>
              <a:rPr lang="en-US" altLang="en-US" dirty="0" smtClean="0"/>
              <a:t>,  </a:t>
            </a:r>
            <a:r>
              <a:rPr lang="en-US" altLang="en-US" u="sng" dirty="0" smtClean="0"/>
              <a:t>insufficient food</a:t>
            </a:r>
            <a:r>
              <a:rPr lang="en-US" altLang="en-US" dirty="0" smtClean="0"/>
              <a:t>, </a:t>
            </a:r>
            <a:r>
              <a:rPr lang="en-US" altLang="en-US" u="sng" dirty="0" smtClean="0"/>
              <a:t>no bedding</a:t>
            </a:r>
            <a:r>
              <a:rPr lang="en-US" altLang="en-US" dirty="0" smtClean="0"/>
              <a:t>, </a:t>
            </a:r>
            <a:r>
              <a:rPr lang="en-US" altLang="en-US" u="sng" dirty="0" smtClean="0"/>
              <a:t>no blankets</a:t>
            </a:r>
            <a:r>
              <a:rPr lang="en-US" altLang="en-US" dirty="0" smtClean="0"/>
              <a:t>, and </a:t>
            </a:r>
            <a:r>
              <a:rPr lang="en-US" altLang="en-US" u="sng" dirty="0" smtClean="0"/>
              <a:t>brutal treatment</a:t>
            </a:r>
            <a:r>
              <a:rPr lang="en-US" altLang="en-US" dirty="0" smtClean="0"/>
              <a:t>. </a:t>
            </a:r>
            <a:endParaRPr lang="en-US" dirty="0" smtClean="0"/>
          </a:p>
          <a:p>
            <a:pPr lvl="1"/>
            <a:r>
              <a:rPr lang="en-US" dirty="0" smtClean="0"/>
              <a:t>Howard imprisoned for </a:t>
            </a:r>
            <a:r>
              <a:rPr lang="en-US" u="sng" dirty="0" smtClean="0"/>
              <a:t>10 years </a:t>
            </a:r>
            <a:r>
              <a:rPr lang="en-US" dirty="0" smtClean="0"/>
              <a:t>in different </a:t>
            </a:r>
            <a:r>
              <a:rPr lang="en-US" u="sng" dirty="0" smtClean="0"/>
              <a:t>jails of France</a:t>
            </a:r>
            <a:r>
              <a:rPr lang="en-US" dirty="0" smtClean="0"/>
              <a:t>, </a:t>
            </a:r>
            <a:r>
              <a:rPr lang="en-US" u="sng" dirty="0" smtClean="0"/>
              <a:t>Italy </a:t>
            </a:r>
            <a:r>
              <a:rPr lang="en-US" dirty="0" smtClean="0"/>
              <a:t>and other European countries </a:t>
            </a:r>
          </a:p>
          <a:p>
            <a:pPr lvl="1"/>
            <a:r>
              <a:rPr lang="en-US" altLang="en-US" dirty="0" smtClean="0"/>
              <a:t>Finally got released on pledge to find an exchange </a:t>
            </a:r>
          </a:p>
          <a:p>
            <a:pPr lvl="1"/>
            <a:r>
              <a:rPr lang="en-US" altLang="en-US" dirty="0" smtClean="0"/>
              <a:t>He visited prisons in </a:t>
            </a:r>
            <a:r>
              <a:rPr lang="en-US" altLang="en-US" u="sng" dirty="0" smtClean="0"/>
              <a:t>Holland</a:t>
            </a:r>
            <a:r>
              <a:rPr lang="en-US" altLang="en-US" dirty="0" smtClean="0"/>
              <a:t>, </a:t>
            </a:r>
            <a:r>
              <a:rPr lang="en-US" altLang="en-US" u="sng" dirty="0" smtClean="0"/>
              <a:t>France</a:t>
            </a:r>
            <a:r>
              <a:rPr lang="en-US" altLang="en-US" dirty="0" smtClean="0"/>
              <a:t>, </a:t>
            </a:r>
            <a:r>
              <a:rPr lang="en-US" altLang="en-US" u="sng" dirty="0" smtClean="0"/>
              <a:t>Italy </a:t>
            </a:r>
            <a:r>
              <a:rPr lang="en-US" altLang="en-US" dirty="0" smtClean="0"/>
              <a:t>and </a:t>
            </a:r>
            <a:r>
              <a:rPr lang="en-US" altLang="en-US" u="sng" dirty="0" smtClean="0"/>
              <a:t>Switzerland </a:t>
            </a:r>
            <a:r>
              <a:rPr lang="en-US" altLang="en-US" dirty="0" smtClean="0"/>
              <a:t>and studied the conditions of the prisons there.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135" t="17581" r="14661" b="6377"/>
          <a:stretch>
            <a:fillRect/>
          </a:stretch>
        </p:blipFill>
        <p:spPr bwMode="auto">
          <a:xfrm>
            <a:off x="0" y="497345"/>
            <a:ext cx="11522075" cy="5923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1773—Howard become Sherriff of Bedford county </a:t>
            </a:r>
          </a:p>
          <a:p>
            <a:r>
              <a:rPr lang="en-US" dirty="0" smtClean="0"/>
              <a:t>1777—Book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 the State of Prisons in 				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	England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 Wales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Called to parliament and started awareness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Better food, cleaning, bedding, medical care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1780—1845</a:t>
            </a:r>
            <a:br>
              <a:rPr lang="en-US" b="1" dirty="0" smtClean="0"/>
            </a:br>
            <a:r>
              <a:rPr lang="en-US" b="1" dirty="0" smtClean="0"/>
              <a:t>Elizabeth Fry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Visited </a:t>
            </a:r>
            <a:r>
              <a:rPr lang="en-US" u="sng" dirty="0" smtClean="0"/>
              <a:t>New Gate Prison</a:t>
            </a:r>
            <a:r>
              <a:rPr lang="en-US" dirty="0" smtClean="0"/>
              <a:t>, known as “</a:t>
            </a:r>
            <a:r>
              <a:rPr lang="en-US" u="sng" dirty="0" smtClean="0"/>
              <a:t>hell upon earth</a:t>
            </a:r>
            <a:r>
              <a:rPr lang="en-US" dirty="0" smtClean="0"/>
              <a:t>”. </a:t>
            </a:r>
          </a:p>
          <a:p>
            <a:pPr lvl="1"/>
            <a:r>
              <a:rPr lang="en-US" dirty="0" smtClean="0"/>
              <a:t>Started school for children in prison with a convict woman as teacher. </a:t>
            </a:r>
          </a:p>
          <a:p>
            <a:pPr lvl="1"/>
            <a:r>
              <a:rPr lang="en-US" dirty="0" smtClean="0"/>
              <a:t>Introduced knitting and lace embroidery work. </a:t>
            </a:r>
          </a:p>
          <a:p>
            <a:pPr lvl="1"/>
            <a:r>
              <a:rPr lang="en-US" dirty="0" smtClean="0"/>
              <a:t>Result: </a:t>
            </a:r>
          </a:p>
          <a:p>
            <a:pPr lvl="2"/>
            <a:r>
              <a:rPr lang="en-US" dirty="0" smtClean="0"/>
              <a:t>Improved morale and created new hope in inmates. </a:t>
            </a:r>
          </a:p>
          <a:p>
            <a:pPr lvl="2"/>
            <a:r>
              <a:rPr lang="en-US" dirty="0" smtClean="0"/>
              <a:t>Induced Order, industry and religion </a:t>
            </a:r>
          </a:p>
          <a:p>
            <a:pPr lvl="1"/>
            <a:r>
              <a:rPr lang="en-US" dirty="0" smtClean="0"/>
              <a:t>Soon other philanthropist followed her footsteps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8723</TotalTime>
  <Words>453</Words>
  <Application>Microsoft Office PowerPoint</Application>
  <PresentationFormat>Custom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Prison Reforms in the UK</vt:lpstr>
      <vt:lpstr>General /Condition of Prison </vt:lpstr>
      <vt:lpstr>1681– John Firmin</vt:lpstr>
      <vt:lpstr>1700– Society for Promoting Christian Knowledge</vt:lpstr>
      <vt:lpstr>1728—General Oglethrope</vt:lpstr>
      <vt:lpstr>1755– John Howard</vt:lpstr>
      <vt:lpstr>Slide 7</vt:lpstr>
      <vt:lpstr>Slide 8</vt:lpstr>
      <vt:lpstr>1780—1845 Elizabeth Fry</vt:lpstr>
      <vt:lpstr>Youth Offenders </vt:lpstr>
      <vt:lpstr>1897—Sir Evelyn Ruggles-Brise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Welfare and Factories Legislation </dc:title>
  <dc:creator>Imran</dc:creator>
  <cp:lastModifiedBy>Imran</cp:lastModifiedBy>
  <cp:revision>76</cp:revision>
  <dcterms:created xsi:type="dcterms:W3CDTF">2016-02-21T07:34:49Z</dcterms:created>
  <dcterms:modified xsi:type="dcterms:W3CDTF">2020-01-16T04:54:21Z</dcterms:modified>
</cp:coreProperties>
</file>